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"/>
  </p:notesMasterIdLst>
  <p:sldIdLst>
    <p:sldId id="282" r:id="rId2"/>
    <p:sldId id="279" r:id="rId3"/>
  </p:sldIdLst>
  <p:sldSz cx="9144000" cy="5143500" type="screen16x9"/>
  <p:notesSz cx="6858000" cy="9144000"/>
  <p:embeddedFontLst>
    <p:embeddedFont>
      <p:font typeface="Average" panose="02000503040000020003" pitchFamily="2" charset="77"/>
      <p:regular r:id="rId5"/>
    </p:embeddedFont>
    <p:embeddedFont>
      <p:font typeface="Open Sans" panose="020B0606030504020204" pitchFamily="34" charset="0"/>
      <p:regular r:id="rId6"/>
      <p:bold r:id="rId7"/>
      <p:italic r:id="rId8"/>
      <p:boldItalic r:id="rId9"/>
    </p:embeddedFont>
    <p:embeddedFont>
      <p:font typeface="Oswald" pitchFamily="2" charset="77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D8D8D2-7A6B-45AF-B52D-AB91AA30B329}">
  <a:tblStyle styleId="{A6D8D8D2-7A6B-45AF-B52D-AB91AA30B3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74422"/>
  </p:normalViewPr>
  <p:slideViewPr>
    <p:cSldViewPr snapToGrid="0">
      <p:cViewPr varScale="1">
        <p:scale>
          <a:sx n="125" d="100"/>
          <a:sy n="125" d="100"/>
        </p:scale>
        <p:origin x="1552" y="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media/image1.png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16873-A4F1-8006-DE49-2F4F18C7D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95" y="136803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Experimental Results: Gaining Original Perspectives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529CF5C-2134-D332-E0C8-40E1C5B09660}"/>
              </a:ext>
            </a:extLst>
          </p:cNvPr>
          <p:cNvGrpSpPr/>
          <p:nvPr/>
        </p:nvGrpSpPr>
        <p:grpSpPr>
          <a:xfrm>
            <a:off x="2834558" y="1237007"/>
            <a:ext cx="5882887" cy="3626466"/>
            <a:chOff x="152394" y="152403"/>
            <a:chExt cx="8230103" cy="4991175"/>
          </a:xfrm>
        </p:grpSpPr>
        <p:pic>
          <p:nvPicPr>
            <p:cNvPr id="5" name="Google Shape;386;p29">
              <a:extLst>
                <a:ext uri="{FF2B5EF4-FFF2-40B4-BE49-F238E27FC236}">
                  <a16:creationId xmlns:a16="http://schemas.microsoft.com/office/drawing/2014/main" id="{37909E30-EAA8-9232-7584-D06A460B177A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52394" y="152403"/>
              <a:ext cx="8230103" cy="4991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Google Shape;387;p29">
              <a:extLst>
                <a:ext uri="{FF2B5EF4-FFF2-40B4-BE49-F238E27FC236}">
                  <a16:creationId xmlns:a16="http://schemas.microsoft.com/office/drawing/2014/main" id="{7BFC53C2-29FE-93E9-4B93-A0DE164A3E36}"/>
                </a:ext>
              </a:extLst>
            </p:cNvPr>
            <p:cNvSpPr/>
            <p:nvPr/>
          </p:nvSpPr>
          <p:spPr>
            <a:xfrm>
              <a:off x="742692" y="772591"/>
              <a:ext cx="440335" cy="893501"/>
            </a:xfrm>
            <a:prstGeom prst="rect">
              <a:avLst/>
            </a:prstGeom>
            <a:noFill/>
            <a:ln w="28575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88;p29">
              <a:extLst>
                <a:ext uri="{FF2B5EF4-FFF2-40B4-BE49-F238E27FC236}">
                  <a16:creationId xmlns:a16="http://schemas.microsoft.com/office/drawing/2014/main" id="{EDE49BCC-D632-C741-DAE1-26CC75386673}"/>
                </a:ext>
              </a:extLst>
            </p:cNvPr>
            <p:cNvSpPr/>
            <p:nvPr/>
          </p:nvSpPr>
          <p:spPr>
            <a:xfrm>
              <a:off x="3228402" y="1061057"/>
              <a:ext cx="509293" cy="1600687"/>
            </a:xfrm>
            <a:prstGeom prst="rect">
              <a:avLst/>
            </a:prstGeom>
            <a:noFill/>
            <a:ln w="28575" cap="flat" cmpd="sng">
              <a:solidFill>
                <a:srgbClr val="00FFFF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89;p29">
              <a:extLst>
                <a:ext uri="{FF2B5EF4-FFF2-40B4-BE49-F238E27FC236}">
                  <a16:creationId xmlns:a16="http://schemas.microsoft.com/office/drawing/2014/main" id="{7E33D140-8FFE-2E60-0C77-1909C9F2B44F}"/>
                </a:ext>
              </a:extLst>
            </p:cNvPr>
            <p:cNvSpPr/>
            <p:nvPr/>
          </p:nvSpPr>
          <p:spPr>
            <a:xfrm>
              <a:off x="3836458" y="912178"/>
              <a:ext cx="509293" cy="1600687"/>
            </a:xfrm>
            <a:prstGeom prst="rect">
              <a:avLst/>
            </a:prstGeom>
            <a:noFill/>
            <a:ln w="2857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90;p29">
              <a:extLst>
                <a:ext uri="{FF2B5EF4-FFF2-40B4-BE49-F238E27FC236}">
                  <a16:creationId xmlns:a16="http://schemas.microsoft.com/office/drawing/2014/main" id="{03D448C2-8945-D0C6-E862-0B7CF8301973}"/>
                </a:ext>
              </a:extLst>
            </p:cNvPr>
            <p:cNvSpPr/>
            <p:nvPr/>
          </p:nvSpPr>
          <p:spPr>
            <a:xfrm>
              <a:off x="5783069" y="1283462"/>
              <a:ext cx="992830" cy="2662139"/>
            </a:xfrm>
            <a:prstGeom prst="rect">
              <a:avLst/>
            </a:prstGeom>
            <a:noFill/>
            <a:ln w="28575" cap="flat" cmpd="sng">
              <a:solidFill>
                <a:srgbClr val="FFFF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91;p29">
              <a:extLst>
                <a:ext uri="{FF2B5EF4-FFF2-40B4-BE49-F238E27FC236}">
                  <a16:creationId xmlns:a16="http://schemas.microsoft.com/office/drawing/2014/main" id="{2C174B31-A9C5-5C71-6781-9D2761D55F41}"/>
                </a:ext>
              </a:extLst>
            </p:cNvPr>
            <p:cNvSpPr/>
            <p:nvPr/>
          </p:nvSpPr>
          <p:spPr>
            <a:xfrm>
              <a:off x="7022306" y="1283462"/>
              <a:ext cx="1144870" cy="2480752"/>
            </a:xfrm>
            <a:prstGeom prst="rect">
              <a:avLst/>
            </a:prstGeom>
            <a:noFill/>
            <a:ln w="28575" cap="flat" cmpd="sng">
              <a:solidFill>
                <a:srgbClr val="FF00FF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92;p29">
              <a:extLst>
                <a:ext uri="{FF2B5EF4-FFF2-40B4-BE49-F238E27FC236}">
                  <a16:creationId xmlns:a16="http://schemas.microsoft.com/office/drawing/2014/main" id="{4388B710-772E-DCB1-ECA4-D210C7FA74E4}"/>
                </a:ext>
              </a:extLst>
            </p:cNvPr>
            <p:cNvSpPr/>
            <p:nvPr/>
          </p:nvSpPr>
          <p:spPr>
            <a:xfrm>
              <a:off x="5463861" y="912178"/>
              <a:ext cx="440335" cy="940079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93;p29">
              <a:extLst>
                <a:ext uri="{FF2B5EF4-FFF2-40B4-BE49-F238E27FC236}">
                  <a16:creationId xmlns:a16="http://schemas.microsoft.com/office/drawing/2014/main" id="{F0567B8E-D1B5-C5C9-D2C2-F0E7CED0EEB5}"/>
                </a:ext>
              </a:extLst>
            </p:cNvPr>
            <p:cNvSpPr txBox="1"/>
            <p:nvPr/>
          </p:nvSpPr>
          <p:spPr>
            <a:xfrm>
              <a:off x="5171951" y="463600"/>
              <a:ext cx="291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A</a:t>
              </a:r>
              <a:endParaRPr sz="1800" b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" name="Google Shape;394;p29">
              <a:extLst>
                <a:ext uri="{FF2B5EF4-FFF2-40B4-BE49-F238E27FC236}">
                  <a16:creationId xmlns:a16="http://schemas.microsoft.com/office/drawing/2014/main" id="{327FF289-7A6C-19A4-EBD3-93D055E06CDB}"/>
                </a:ext>
              </a:extLst>
            </p:cNvPr>
            <p:cNvSpPr txBox="1"/>
            <p:nvPr/>
          </p:nvSpPr>
          <p:spPr>
            <a:xfrm>
              <a:off x="450852" y="372400"/>
              <a:ext cx="291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FF00"/>
                  </a:solidFill>
                  <a:latin typeface="Open Sans"/>
                  <a:ea typeface="Open Sans"/>
                  <a:cs typeface="Open Sans"/>
                  <a:sym typeface="Open Sans"/>
                </a:rPr>
                <a:t>B</a:t>
              </a:r>
              <a:endParaRPr sz="1800" b="1" dirty="0">
                <a:solidFill>
                  <a:srgbClr val="00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" name="Google Shape;395;p29">
              <a:extLst>
                <a:ext uri="{FF2B5EF4-FFF2-40B4-BE49-F238E27FC236}">
                  <a16:creationId xmlns:a16="http://schemas.microsoft.com/office/drawing/2014/main" id="{FAC07BB9-746B-E673-EB31-ABA481F1BBAC}"/>
                </a:ext>
              </a:extLst>
            </p:cNvPr>
            <p:cNvSpPr txBox="1"/>
            <p:nvPr/>
          </p:nvSpPr>
          <p:spPr>
            <a:xfrm>
              <a:off x="2957347" y="599350"/>
              <a:ext cx="291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FFFF"/>
                  </a:solidFill>
                  <a:latin typeface="Open Sans"/>
                  <a:ea typeface="Open Sans"/>
                  <a:cs typeface="Open Sans"/>
                  <a:sym typeface="Open Sans"/>
                </a:rPr>
                <a:t>1</a:t>
              </a:r>
              <a:endParaRPr sz="1800" b="1">
                <a:solidFill>
                  <a:srgbClr val="00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" name="Google Shape;396;p29">
              <a:extLst>
                <a:ext uri="{FF2B5EF4-FFF2-40B4-BE49-F238E27FC236}">
                  <a16:creationId xmlns:a16="http://schemas.microsoft.com/office/drawing/2014/main" id="{BF86F3B5-4C0A-D430-CCCB-036E4685BA24}"/>
                </a:ext>
              </a:extLst>
            </p:cNvPr>
            <p:cNvSpPr txBox="1"/>
            <p:nvPr/>
          </p:nvSpPr>
          <p:spPr>
            <a:xfrm>
              <a:off x="3621799" y="463600"/>
              <a:ext cx="2460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9900"/>
                  </a:solidFill>
                  <a:latin typeface="Open Sans"/>
                  <a:ea typeface="Open Sans"/>
                  <a:cs typeface="Open Sans"/>
                  <a:sym typeface="Open Sans"/>
                </a:rPr>
                <a:t>2</a:t>
              </a:r>
              <a:endParaRPr sz="1800" b="1">
                <a:solidFill>
                  <a:srgbClr val="FF99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" name="Google Shape;397;p29">
              <a:extLst>
                <a:ext uri="{FF2B5EF4-FFF2-40B4-BE49-F238E27FC236}">
                  <a16:creationId xmlns:a16="http://schemas.microsoft.com/office/drawing/2014/main" id="{2796AE34-45FE-AB48-CD9F-9239C8EDBFFB}"/>
                </a:ext>
              </a:extLst>
            </p:cNvPr>
            <p:cNvSpPr txBox="1"/>
            <p:nvPr/>
          </p:nvSpPr>
          <p:spPr>
            <a:xfrm>
              <a:off x="6570171" y="863800"/>
              <a:ext cx="291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00"/>
                  </a:solidFill>
                  <a:latin typeface="Open Sans"/>
                  <a:ea typeface="Open Sans"/>
                  <a:cs typeface="Open Sans"/>
                  <a:sym typeface="Open Sans"/>
                </a:rPr>
                <a:t>3</a:t>
              </a:r>
              <a:endParaRPr sz="1800" b="1">
                <a:solidFill>
                  <a:srgbClr val="FFFF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" name="Google Shape;398;p29">
              <a:extLst>
                <a:ext uri="{FF2B5EF4-FFF2-40B4-BE49-F238E27FC236}">
                  <a16:creationId xmlns:a16="http://schemas.microsoft.com/office/drawing/2014/main" id="{EF9B784F-D72C-8B3A-EB62-CDB489E76599}"/>
                </a:ext>
              </a:extLst>
            </p:cNvPr>
            <p:cNvSpPr txBox="1"/>
            <p:nvPr/>
          </p:nvSpPr>
          <p:spPr>
            <a:xfrm>
              <a:off x="7883572" y="863800"/>
              <a:ext cx="2460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00FF"/>
                  </a:solidFill>
                  <a:latin typeface="Open Sans"/>
                  <a:ea typeface="Open Sans"/>
                  <a:cs typeface="Open Sans"/>
                  <a:sym typeface="Open Sans"/>
                </a:rPr>
                <a:t>4</a:t>
              </a:r>
              <a:endParaRPr sz="1800" b="1">
                <a:solidFill>
                  <a:srgbClr val="FF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F788871-1E76-0DD2-89A0-73164F33A5A1}"/>
              </a:ext>
            </a:extLst>
          </p:cNvPr>
          <p:cNvSpPr txBox="1"/>
          <p:nvPr/>
        </p:nvSpPr>
        <p:spPr>
          <a:xfrm>
            <a:off x="208969" y="1237007"/>
            <a:ext cx="25110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+mn-lt"/>
              </a:rPr>
              <a:t>Goal: Obtain perspective from Pedestrian </a:t>
            </a:r>
            <a:r>
              <a:rPr lang="en-US" b="1" dirty="0">
                <a:solidFill>
                  <a:srgbClr val="FF0000"/>
                </a:solidFill>
                <a:latin typeface="+mn-lt"/>
              </a:rPr>
              <a:t>A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 and </a:t>
            </a:r>
            <a:r>
              <a:rPr lang="en-US" b="1" dirty="0">
                <a:solidFill>
                  <a:srgbClr val="92D050"/>
                </a:solidFill>
                <a:latin typeface="+mn-lt"/>
              </a:rPr>
              <a:t>B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 with (4) </a:t>
            </a:r>
            <a:r>
              <a:rPr lang="en-US" dirty="0">
                <a:solidFill>
                  <a:srgbClr val="00B0F0"/>
                </a:solidFill>
                <a:latin typeface="+mn-lt"/>
              </a:rPr>
              <a:t>targets 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from 2D image</a:t>
            </a:r>
            <a:endParaRPr lang="en-US" dirty="0">
              <a:solidFill>
                <a:srgbClr val="00B0F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3473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6-newperspective.mov" descr="C6-newperspective.mov">
            <a:hlinkClick r:id="" action="ppaction://media"/>
            <a:extLst>
              <a:ext uri="{FF2B5EF4-FFF2-40B4-BE49-F238E27FC236}">
                <a16:creationId xmlns:a16="http://schemas.microsoft.com/office/drawing/2014/main" id="{C01C815E-AE77-B6DE-C0CE-6A6D43648C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9359" y="0"/>
            <a:ext cx="7337425" cy="5143500"/>
          </a:xfrm>
          <a:prstGeom prst="rect">
            <a:avLst/>
          </a:prstGeom>
        </p:spPr>
      </p:pic>
      <p:sp>
        <p:nvSpPr>
          <p:cNvPr id="5" name="Google Shape;393;p29">
            <a:extLst>
              <a:ext uri="{FF2B5EF4-FFF2-40B4-BE49-F238E27FC236}">
                <a16:creationId xmlns:a16="http://schemas.microsoft.com/office/drawing/2014/main" id="{5D302EE4-F5A9-9D64-D89F-24A1F5829603}"/>
              </a:ext>
            </a:extLst>
          </p:cNvPr>
          <p:cNvSpPr txBox="1"/>
          <p:nvPr/>
        </p:nvSpPr>
        <p:spPr>
          <a:xfrm>
            <a:off x="327216" y="0"/>
            <a:ext cx="850981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endParaRPr sz="4000" b="1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4843834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</TotalTime>
  <Words>30</Words>
  <Application>Microsoft Macintosh PowerPoint</Application>
  <PresentationFormat>On-screen Show (16:9)</PresentationFormat>
  <Paragraphs>9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Open Sans</vt:lpstr>
      <vt:lpstr>Average</vt:lpstr>
      <vt:lpstr>Oswald</vt:lpstr>
      <vt:lpstr>Slate</vt:lpstr>
      <vt:lpstr>Experimental Results: Gaining Original Perspectives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MiDas Models for Point Clouds</dc:title>
  <cp:lastModifiedBy>Seth Hoells</cp:lastModifiedBy>
  <cp:revision>6</cp:revision>
  <dcterms:modified xsi:type="dcterms:W3CDTF">2022-07-18T17:52:39Z</dcterms:modified>
</cp:coreProperties>
</file>